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72" r:id="rId2"/>
    <p:sldId id="274" r:id="rId3"/>
    <p:sldId id="275" r:id="rId4"/>
    <p:sldId id="270" r:id="rId5"/>
    <p:sldId id="263" r:id="rId6"/>
    <p:sldId id="258" r:id="rId7"/>
    <p:sldId id="283" r:id="rId8"/>
    <p:sldId id="276" r:id="rId9"/>
    <p:sldId id="277" r:id="rId10"/>
    <p:sldId id="278" r:id="rId11"/>
    <p:sldId id="285" r:id="rId12"/>
    <p:sldId id="286" r:id="rId13"/>
    <p:sldId id="284" r:id="rId14"/>
    <p:sldId id="282" r:id="rId15"/>
    <p:sldId id="287" r:id="rId16"/>
    <p:sldId id="288" r:id="rId17"/>
    <p:sldId id="261" r:id="rId18"/>
    <p:sldId id="273" r:id="rId19"/>
    <p:sldId id="262" r:id="rId20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304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8CDC9-85D4-4503-A1C1-C4A7D08CE495}" type="datetimeFigureOut">
              <a:rPr lang="en-AU" smtClean="0"/>
              <a:t>9/6/21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FFA11-8017-47B8-A9A2-068FE447A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9129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jpeg>
</file>

<file path=ppt/media/image11.jpeg>
</file>

<file path=ppt/media/image12.png>
</file>

<file path=ppt/media/image13.gif>
</file>

<file path=ppt/media/image14.jpeg>
</file>

<file path=ppt/media/image2.png>
</file>

<file path=ppt/media/image3.png>
</file>

<file path=ppt/media/image4.jpeg>
</file>

<file path=ppt/media/image5.g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92D5E-766E-6243-90A8-08EBE36EC20E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926013"/>
            <a:ext cx="5680075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9A7035-2552-9142-B86A-A08CE5E1D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090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A7035-2552-9142-B86A-A08CE5E1D1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149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9/6/21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6605"/>
            <a:ext cx="2429041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1F140-AFD0-4741-A178-960BFFA57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578170"/>
            <a:ext cx="9402417" cy="4351338"/>
          </a:xfrm>
        </p:spPr>
        <p:txBody>
          <a:bodyPr/>
          <a:lstStyle/>
          <a:p>
            <a:r>
              <a:rPr lang="en-US" dirty="0"/>
              <a:t>Sound is caused by the vibration of particles moving in a wavelike motion.</a:t>
            </a:r>
          </a:p>
          <a:p>
            <a:pPr lvl="1"/>
            <a:r>
              <a:rPr lang="en-US" sz="2800" dirty="0"/>
              <a:t>This wave comes from a </a:t>
            </a:r>
            <a:r>
              <a:rPr lang="en-US" sz="2800" b="1" dirty="0"/>
              <a:t>sound source.</a:t>
            </a:r>
          </a:p>
          <a:p>
            <a:pPr lvl="1"/>
            <a:r>
              <a:rPr lang="en-US" sz="2800" dirty="0"/>
              <a:t>Sound waves require a </a:t>
            </a:r>
            <a:r>
              <a:rPr lang="en-US" sz="2800" b="1" dirty="0"/>
              <a:t>medium</a:t>
            </a:r>
            <a:r>
              <a:rPr lang="en-US" sz="2800" dirty="0"/>
              <a:t> to travel.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 your whiteboard, state the sound source in the picture below, and describe how it produces a sound wave.</a:t>
            </a:r>
          </a:p>
          <a:p>
            <a:endParaRPr lang="en-AU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964848"/>
              </p:ext>
            </p:extLst>
          </p:nvPr>
        </p:nvGraphicFramePr>
        <p:xfrm>
          <a:off x="9514800" y="4397542"/>
          <a:ext cx="2605964" cy="2377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9862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634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/>
                        <a:t>Sound Source</a:t>
                      </a:r>
                      <a:r>
                        <a:rPr lang="en-US" baseline="0" dirty="0"/>
                        <a:t>: the point from which a sound wave is emitted.</a:t>
                      </a:r>
                      <a:endParaRPr lang="en-AU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/>
                        <a:t>Medium</a:t>
                      </a:r>
                      <a:r>
                        <a:rPr lang="en-US" baseline="0" dirty="0"/>
                        <a:t>: a substance through which a wave travels.</a:t>
                      </a:r>
                      <a:endParaRPr lang="en-AU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026" name="Picture 2" descr="Related imag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135" y="3872187"/>
            <a:ext cx="2126512" cy="2828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7814646"/>
              </p:ext>
            </p:extLst>
          </p:nvPr>
        </p:nvGraphicFramePr>
        <p:xfrm>
          <a:off x="9514800" y="68400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 the context</a:t>
                      </a:r>
                      <a:r>
                        <a:rPr lang="en-US" baseline="0" dirty="0"/>
                        <a:t> of sound, d</a:t>
                      </a:r>
                      <a:r>
                        <a:rPr lang="en-US" dirty="0"/>
                        <a:t>efine</a:t>
                      </a:r>
                      <a:r>
                        <a:rPr lang="en-US" baseline="0" dirty="0"/>
                        <a:t> the word “medium” and give an example.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2024283"/>
              </p:ext>
            </p:extLst>
          </p:nvPr>
        </p:nvGraphicFramePr>
        <p:xfrm>
          <a:off x="9514800" y="1791315"/>
          <a:ext cx="2605964" cy="128134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6949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</a:t>
                      </a:r>
                      <a:r>
                        <a:rPr lang="en-US" baseline="0" dirty="0"/>
                        <a:t> or false: Sound can travel through space? Explain your answer.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861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991494"/>
              </p:ext>
            </p:extLst>
          </p:nvPr>
        </p:nvGraphicFramePr>
        <p:xfrm>
          <a:off x="9514800" y="5343347"/>
          <a:ext cx="2605964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Loudness</a:t>
                      </a:r>
                      <a:r>
                        <a:rPr lang="en-AU" baseline="0" dirty="0"/>
                        <a:t> – how loud of soft a sound wave is to its listener.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617678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does</a:t>
                      </a:r>
                      <a:r>
                        <a:rPr lang="en-AU" baseline="0" dirty="0"/>
                        <a:t> the amplitude of a sound wave tell us?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0582788"/>
              </p:ext>
            </p:extLst>
          </p:nvPr>
        </p:nvGraphicFramePr>
        <p:xfrm>
          <a:off x="9514800" y="136867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How</a:t>
                      </a:r>
                      <a:r>
                        <a:rPr lang="en-AU" baseline="0" dirty="0"/>
                        <a:t> do we measure the amplitude of a wave?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8559835" cy="4351338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Amplitude</a:t>
            </a:r>
            <a:endParaRPr lang="en-AU" dirty="0"/>
          </a:p>
          <a:p>
            <a:r>
              <a:rPr lang="en-AU" dirty="0"/>
              <a:t>The distance a particle moves from its resting position.</a:t>
            </a:r>
          </a:p>
          <a:p>
            <a:pPr lvl="1"/>
            <a:r>
              <a:rPr lang="en-AU" dirty="0"/>
              <a:t>The distance between the crest and the midline of a wave.</a:t>
            </a:r>
          </a:p>
          <a:p>
            <a:r>
              <a:rPr lang="en-AU" dirty="0"/>
              <a:t>The amplitude of a sound, affects its loudness.</a:t>
            </a:r>
          </a:p>
          <a:p>
            <a:pPr lvl="1"/>
            <a:r>
              <a:rPr lang="en-AU" dirty="0"/>
              <a:t>High amplitude = louder</a:t>
            </a:r>
          </a:p>
          <a:p>
            <a:pPr lvl="1"/>
            <a:r>
              <a:rPr lang="en-AU" dirty="0"/>
              <a:t>Low amplitude = softer</a:t>
            </a:r>
          </a:p>
          <a:p>
            <a:endParaRPr lang="en-AU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183" y="3130706"/>
            <a:ext cx="6638687" cy="3499210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8874640"/>
              </p:ext>
            </p:extLst>
          </p:nvPr>
        </p:nvGraphicFramePr>
        <p:xfrm>
          <a:off x="9514800" y="2797720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Think-</a:t>
                      </a:r>
                      <a:r>
                        <a:rPr lang="en-AU" baseline="0" dirty="0"/>
                        <a:t>pair-share:</a:t>
                      </a:r>
                    </a:p>
                    <a:p>
                      <a:r>
                        <a:rPr lang="en-AU" baseline="0" dirty="0"/>
                        <a:t>Which of the 3 waves would be the loudest? How do you know?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8745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159"/>
            <a:ext cx="6096000" cy="9958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Compare and contrast sound waves A and B with reference to their </a:t>
            </a:r>
            <a:r>
              <a:rPr lang="en-AU" b="1" dirty="0"/>
              <a:t>pitch</a:t>
            </a:r>
            <a:r>
              <a:rPr lang="en-AU" dirty="0"/>
              <a:t>.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849737"/>
              </p:ext>
            </p:extLst>
          </p:nvPr>
        </p:nvGraphicFramePr>
        <p:xfrm>
          <a:off x="7076140" y="91780"/>
          <a:ext cx="5050599" cy="146028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050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6226">
                <a:tc>
                  <a:txBody>
                    <a:bodyPr/>
                    <a:lstStyle/>
                    <a:p>
                      <a:r>
                        <a:rPr lang="en-AU" sz="2000" dirty="0"/>
                        <a:t>Comparing Sound Waves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404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Compare the </a:t>
                      </a:r>
                      <a:r>
                        <a:rPr lang="en-AU" sz="2000" b="1" baseline="0" dirty="0"/>
                        <a:t>frequency/amplitude.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Is one higher/lower? Are they equal?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How does this affect the pitch/volume?</a:t>
                      </a:r>
                      <a:endParaRPr lang="en-AU" sz="200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 txBox="1">
            <a:spLocks/>
          </p:cNvSpPr>
          <p:nvPr/>
        </p:nvSpPr>
        <p:spPr>
          <a:xfrm>
            <a:off x="69723" y="2555318"/>
            <a:ext cx="5243360" cy="20525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rgbClr val="0070C0"/>
                </a:solidFill>
              </a:rPr>
              <a:t>Sound wave A has ______ frequency than sound wave B, therefore it will have ______ pitch.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402729" y="1751293"/>
            <a:ext cx="6679640" cy="4981575"/>
            <a:chOff x="5402729" y="1751293"/>
            <a:chExt cx="6679640" cy="4981575"/>
          </a:xfrm>
        </p:grpSpPr>
        <p:pic>
          <p:nvPicPr>
            <p:cNvPr id="1026" name="Picture 2" descr="How does a computer record and produce sound? | Music and Computer ...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14869" y="1751293"/>
              <a:ext cx="6667500" cy="498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5402729" y="2962857"/>
              <a:ext cx="532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b="1" dirty="0"/>
                <a:t>A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408271" y="4824951"/>
              <a:ext cx="2604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b="1" dirty="0"/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0429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159"/>
            <a:ext cx="6096000" cy="9958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Compare and contrast sound waves A and B with reference to their </a:t>
            </a:r>
            <a:r>
              <a:rPr lang="en-AU" b="1" dirty="0"/>
              <a:t>volume</a:t>
            </a:r>
            <a:r>
              <a:rPr lang="en-AU" dirty="0"/>
              <a:t>.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849737"/>
              </p:ext>
            </p:extLst>
          </p:nvPr>
        </p:nvGraphicFramePr>
        <p:xfrm>
          <a:off x="7076140" y="91780"/>
          <a:ext cx="5050599" cy="146028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050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6226">
                <a:tc>
                  <a:txBody>
                    <a:bodyPr/>
                    <a:lstStyle/>
                    <a:p>
                      <a:r>
                        <a:rPr lang="en-AU" sz="2000" dirty="0"/>
                        <a:t>Comparing Sound Waves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404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Compare the </a:t>
                      </a:r>
                      <a:r>
                        <a:rPr lang="en-AU" sz="2000" b="1" baseline="0" dirty="0"/>
                        <a:t>frequency/amplitude.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Is one higher/lower? Are they equal?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How does this affect the pitch/volume?</a:t>
                      </a:r>
                      <a:endParaRPr lang="en-AU" sz="200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 txBox="1">
            <a:spLocks/>
          </p:cNvSpPr>
          <p:nvPr/>
        </p:nvSpPr>
        <p:spPr>
          <a:xfrm>
            <a:off x="69723" y="2555318"/>
            <a:ext cx="5243360" cy="20525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rgbClr val="0070C0"/>
                </a:solidFill>
              </a:rPr>
              <a:t>Sound wave A has ______ amplitude than sound wave B, therefore it will be ______ volume.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402729" y="1751293"/>
            <a:ext cx="6679640" cy="4981575"/>
            <a:chOff x="5402729" y="1751293"/>
            <a:chExt cx="6679640" cy="4981575"/>
          </a:xfrm>
        </p:grpSpPr>
        <p:pic>
          <p:nvPicPr>
            <p:cNvPr id="1026" name="Picture 2" descr="How does a computer record and produce sound? | Music and Computer ...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14869" y="1751293"/>
              <a:ext cx="6667500" cy="498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5402729" y="2962857"/>
              <a:ext cx="532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b="1" dirty="0"/>
                <a:t>A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408271" y="4824951"/>
              <a:ext cx="2604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b="1" dirty="0"/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839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159"/>
            <a:ext cx="6096000" cy="9958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Compare and contrast sound waves A and B with reference to their </a:t>
            </a:r>
            <a:r>
              <a:rPr lang="en-AU" b="1" dirty="0"/>
              <a:t>volume</a:t>
            </a:r>
            <a:r>
              <a:rPr lang="en-AU" dirty="0"/>
              <a:t>.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849737"/>
              </p:ext>
            </p:extLst>
          </p:nvPr>
        </p:nvGraphicFramePr>
        <p:xfrm>
          <a:off x="7076140" y="91780"/>
          <a:ext cx="5050599" cy="146028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050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6226">
                <a:tc>
                  <a:txBody>
                    <a:bodyPr/>
                    <a:lstStyle/>
                    <a:p>
                      <a:r>
                        <a:rPr lang="en-AU" sz="2000" dirty="0"/>
                        <a:t>Comparing Sound Waves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404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Compare the </a:t>
                      </a:r>
                      <a:r>
                        <a:rPr lang="en-AU" sz="2000" b="1" baseline="0" dirty="0"/>
                        <a:t>frequency/amplitude.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Is one higher/lower? Are they equal?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How does this affect the pitch/volume?</a:t>
                      </a:r>
                      <a:endParaRPr lang="en-AU" sz="200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5402729" y="1736541"/>
            <a:ext cx="6521877" cy="4872774"/>
            <a:chOff x="5402729" y="1736541"/>
            <a:chExt cx="6521877" cy="4872774"/>
          </a:xfrm>
        </p:grpSpPr>
        <p:pic>
          <p:nvPicPr>
            <p:cNvPr id="10246" name="Picture 6" descr="Image result for two sound waves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2729" y="1736541"/>
              <a:ext cx="6521877" cy="4872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5402729" y="2962857"/>
              <a:ext cx="532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b="1" dirty="0"/>
                <a:t>A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408271" y="4824951"/>
              <a:ext cx="2604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b="1" dirty="0"/>
                <a:t>B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 txBox="1">
            <a:spLocks/>
          </p:cNvSpPr>
          <p:nvPr/>
        </p:nvSpPr>
        <p:spPr>
          <a:xfrm>
            <a:off x="69723" y="2555318"/>
            <a:ext cx="5243360" cy="20525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rgbClr val="0070C0"/>
                </a:solidFill>
              </a:rPr>
              <a:t>Sound wave A has ______ amplitude than sound wave B, therefore it will be ______ volume. </a:t>
            </a:r>
          </a:p>
        </p:txBody>
      </p:sp>
    </p:spTree>
    <p:extLst>
      <p:ext uri="{BB962C8B-B14F-4D97-AF65-F5344CB8AC3E}">
        <p14:creationId xmlns:p14="http://schemas.microsoft.com/office/powerpoint/2010/main" val="448381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159"/>
            <a:ext cx="6096000" cy="9958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Compare and contrast sound waves A and B with reference to their </a:t>
            </a:r>
            <a:r>
              <a:rPr lang="en-AU" b="1" dirty="0"/>
              <a:t>pitch</a:t>
            </a:r>
            <a:r>
              <a:rPr lang="en-AU" dirty="0"/>
              <a:t>.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1936819"/>
              </p:ext>
            </p:extLst>
          </p:nvPr>
        </p:nvGraphicFramePr>
        <p:xfrm>
          <a:off x="876546" y="4554203"/>
          <a:ext cx="3330889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3308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Challenge</a:t>
                      </a:r>
                      <a:r>
                        <a:rPr lang="en-AU" baseline="0" dirty="0"/>
                        <a:t> - </a:t>
                      </a:r>
                      <a:r>
                        <a:rPr lang="en-AU" dirty="0"/>
                        <a:t>If the measurement on the x-axis</a:t>
                      </a:r>
                      <a:r>
                        <a:rPr lang="en-AU" baseline="0" dirty="0"/>
                        <a:t> was in meters, what is the wavelength of each wave?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849737"/>
              </p:ext>
            </p:extLst>
          </p:nvPr>
        </p:nvGraphicFramePr>
        <p:xfrm>
          <a:off x="7076140" y="91780"/>
          <a:ext cx="5050599" cy="146028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050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6226">
                <a:tc>
                  <a:txBody>
                    <a:bodyPr/>
                    <a:lstStyle/>
                    <a:p>
                      <a:r>
                        <a:rPr lang="en-AU" sz="2000" dirty="0"/>
                        <a:t>Comparing Sound Waves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404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Compare the </a:t>
                      </a:r>
                      <a:r>
                        <a:rPr lang="en-AU" sz="2000" b="1" baseline="0" dirty="0"/>
                        <a:t>frequency/amplitude.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Is one higher/lower? Are they equal?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How does this affect the pitch/volume?</a:t>
                      </a:r>
                      <a:endParaRPr lang="en-AU" sz="200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5402729" y="1736541"/>
            <a:ext cx="6521877" cy="4872774"/>
            <a:chOff x="5402729" y="1736541"/>
            <a:chExt cx="6521877" cy="4872774"/>
          </a:xfrm>
        </p:grpSpPr>
        <p:pic>
          <p:nvPicPr>
            <p:cNvPr id="10246" name="Picture 6" descr="Image result for two sound waves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2729" y="1736541"/>
              <a:ext cx="6521877" cy="4872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5402729" y="2962857"/>
              <a:ext cx="5320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b="1" dirty="0"/>
                <a:t>A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408271" y="4824951"/>
              <a:ext cx="2604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b="1" dirty="0"/>
                <a:t>B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 txBox="1">
            <a:spLocks/>
          </p:cNvSpPr>
          <p:nvPr/>
        </p:nvSpPr>
        <p:spPr>
          <a:xfrm>
            <a:off x="69723" y="2555318"/>
            <a:ext cx="5243360" cy="20525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rgbClr val="0070C0"/>
                </a:solidFill>
              </a:rPr>
              <a:t>Sound wave A has ______ frequency than sound wave B, therefore it will have ______ pitch. </a:t>
            </a:r>
          </a:p>
        </p:txBody>
      </p:sp>
    </p:spTree>
    <p:extLst>
      <p:ext uri="{BB962C8B-B14F-4D97-AF65-F5344CB8AC3E}">
        <p14:creationId xmlns:p14="http://schemas.microsoft.com/office/powerpoint/2010/main" val="48979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586159"/>
            <a:ext cx="6771341" cy="9958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Compare and contrast sound waves A and B with reference to their </a:t>
            </a:r>
            <a:r>
              <a:rPr lang="en-AU" b="1" dirty="0"/>
              <a:t>pitch and volume</a:t>
            </a:r>
            <a:r>
              <a:rPr lang="en-AU" dirty="0"/>
              <a:t>.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849737"/>
              </p:ext>
            </p:extLst>
          </p:nvPr>
        </p:nvGraphicFramePr>
        <p:xfrm>
          <a:off x="7076140" y="91780"/>
          <a:ext cx="5050599" cy="146028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050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6226">
                <a:tc>
                  <a:txBody>
                    <a:bodyPr/>
                    <a:lstStyle/>
                    <a:p>
                      <a:r>
                        <a:rPr lang="en-AU" sz="2000" dirty="0"/>
                        <a:t>Comparing Sound Waves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404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Compare the </a:t>
                      </a:r>
                      <a:r>
                        <a:rPr lang="en-AU" sz="2000" b="1" baseline="0" dirty="0"/>
                        <a:t>frequency/amplitude.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Is one higher/lower? Are they equal?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How does this affect the pitch/volume?</a:t>
                      </a:r>
                      <a:endParaRPr lang="en-AU" sz="200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2" name="Picture 4" descr="Image result for two sound wav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432" y="1913771"/>
            <a:ext cx="7411227" cy="4306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89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586159"/>
            <a:ext cx="6771341" cy="9958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Compare and contrast sound waves A and B with reference to their </a:t>
            </a:r>
            <a:r>
              <a:rPr lang="en-AU" b="1" dirty="0"/>
              <a:t>pitch and volume</a:t>
            </a:r>
            <a:r>
              <a:rPr lang="en-AU" dirty="0"/>
              <a:t>.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849737"/>
              </p:ext>
            </p:extLst>
          </p:nvPr>
        </p:nvGraphicFramePr>
        <p:xfrm>
          <a:off x="7076140" y="91780"/>
          <a:ext cx="5050599" cy="146028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050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6226">
                <a:tc>
                  <a:txBody>
                    <a:bodyPr/>
                    <a:lstStyle/>
                    <a:p>
                      <a:r>
                        <a:rPr lang="en-AU" sz="2000" dirty="0"/>
                        <a:t>Comparing Sound Waves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404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Compare the </a:t>
                      </a:r>
                      <a:r>
                        <a:rPr lang="en-AU" sz="2000" b="1" baseline="0" dirty="0"/>
                        <a:t>frequency/amplitude.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Is one higher/lower? Are they equal?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How does this affect the pitch/volume?</a:t>
                      </a:r>
                      <a:endParaRPr lang="en-AU" sz="200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Picture 2" descr="Related imag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85" y="1705402"/>
            <a:ext cx="6698668" cy="492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598602" y="6257542"/>
            <a:ext cx="532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82728" y="6257542"/>
            <a:ext cx="260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08891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2014888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10515600" cy="5352273"/>
          </a:xfrm>
        </p:spPr>
        <p:txBody>
          <a:bodyPr/>
          <a:lstStyle/>
          <a:p>
            <a:r>
              <a:rPr lang="en-AU" dirty="0"/>
              <a:t>You hear noises every day all around you, understanding what makes them loud or soft, high pitch of low pitch, will bring more relevance to those sounds.</a:t>
            </a:r>
          </a:p>
          <a:p>
            <a:endParaRPr lang="en-AU" dirty="0"/>
          </a:p>
          <a:p>
            <a:r>
              <a:rPr lang="en-AU" dirty="0"/>
              <a:t>Some of you may enjoy music and hope to work in that field, this basic knowledge will help give you some insight into sound.</a:t>
            </a:r>
          </a:p>
          <a:p>
            <a:endParaRPr lang="en-AU" dirty="0"/>
          </a:p>
          <a:p>
            <a:r>
              <a:rPr lang="en-AU" dirty="0"/>
              <a:t>Amplitude, frequency and wavelength are all applicable to a variety of different types of waves (e.g. light) that we will study later.</a:t>
            </a:r>
          </a:p>
        </p:txBody>
      </p:sp>
    </p:spTree>
    <p:extLst>
      <p:ext uri="{BB962C8B-B14F-4D97-AF65-F5344CB8AC3E}">
        <p14:creationId xmlns:p14="http://schemas.microsoft.com/office/powerpoint/2010/main" val="345756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0"/>
            <a:ext cx="2311405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5934740" cy="10997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How is the wavelength of a wave measured? What units are used?</a:t>
            </a:r>
          </a:p>
        </p:txBody>
      </p:sp>
      <p:pic>
        <p:nvPicPr>
          <p:cNvPr id="5" name="Picture 2" descr="Image result for two sound wave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358" y="1758521"/>
            <a:ext cx="4522381" cy="3391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-1" y="2154304"/>
            <a:ext cx="2311405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DE4CDE6-2979-4292-9E38-3C12910BF466}"/>
              </a:ext>
            </a:extLst>
          </p:cNvPr>
          <p:cNvSpPr txBox="1">
            <a:spLocks/>
          </p:cNvSpPr>
          <p:nvPr/>
        </p:nvSpPr>
        <p:spPr>
          <a:xfrm>
            <a:off x="-1" y="2739078"/>
            <a:ext cx="7076140" cy="3611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/>
              <a:t>The yellow sound wave is Mr Byrne’s voice, and the blue sound wave is Miss </a:t>
            </a:r>
            <a:r>
              <a:rPr lang="en-AU" dirty="0" err="1"/>
              <a:t>Gulberti’s</a:t>
            </a:r>
            <a:r>
              <a:rPr lang="en-AU" dirty="0"/>
              <a:t> voice.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Who’s voice is louder? Explain your answer.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Who’s voice is higher pitch? Explain your answer.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701044"/>
              </p:ext>
            </p:extLst>
          </p:nvPr>
        </p:nvGraphicFramePr>
        <p:xfrm>
          <a:off x="7076140" y="91780"/>
          <a:ext cx="5050599" cy="146028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050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6226">
                <a:tc>
                  <a:txBody>
                    <a:bodyPr/>
                    <a:lstStyle/>
                    <a:p>
                      <a:r>
                        <a:rPr lang="en-AU" sz="2000" dirty="0"/>
                        <a:t>Comparing Sound Waves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404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Compare the </a:t>
                      </a:r>
                      <a:r>
                        <a:rPr lang="en-AU" sz="2000" b="1" baseline="0" dirty="0"/>
                        <a:t>frequency/amplitude.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Is one higher/lower? Are they equal?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How does this affect the pitch/volume?</a:t>
                      </a:r>
                      <a:endParaRPr lang="en-AU" sz="200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6050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9" grpId="0" animBg="1"/>
      <p:bldP spid="11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6605"/>
            <a:ext cx="3895468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CD67C7-DDC2-4B28-85BF-6A02105C4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559835" cy="4351338"/>
          </a:xfrm>
        </p:spPr>
        <p:txBody>
          <a:bodyPr/>
          <a:lstStyle/>
          <a:p>
            <a:r>
              <a:rPr lang="en-AU" dirty="0"/>
              <a:t>Complete the worksheet on sound waves.</a:t>
            </a:r>
          </a:p>
          <a:p>
            <a:endParaRPr lang="en-AU" dirty="0"/>
          </a:p>
          <a:p>
            <a:r>
              <a:rPr lang="en-AU"/>
              <a:t>Finish the </a:t>
            </a:r>
            <a:r>
              <a:rPr lang="en-AU" dirty="0"/>
              <a:t>worksheet that you started last lesson.</a:t>
            </a: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4746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6605"/>
            <a:ext cx="2429041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1F140-AFD0-4741-A178-960BFFA57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337698" cy="4351338"/>
          </a:xfrm>
        </p:spPr>
        <p:txBody>
          <a:bodyPr/>
          <a:lstStyle/>
          <a:p>
            <a:r>
              <a:rPr lang="en-US" dirty="0"/>
              <a:t>In a longitudinal wave, particles in the medium move </a:t>
            </a:r>
            <a:r>
              <a:rPr lang="en-US" b="1" dirty="0"/>
              <a:t>parallel</a:t>
            </a:r>
            <a:r>
              <a:rPr lang="en-US" dirty="0"/>
              <a:t> to the transmission of the wave</a:t>
            </a:r>
            <a:endParaRPr lang="en-US" b="1" dirty="0"/>
          </a:p>
          <a:p>
            <a:r>
              <a:rPr lang="en-AU" b="1" dirty="0"/>
              <a:t>Compression: </a:t>
            </a:r>
            <a:r>
              <a:rPr lang="en-AU" dirty="0"/>
              <a:t>the part of a longitudinal wave where particles are forced together.</a:t>
            </a:r>
            <a:endParaRPr lang="en-AU" b="1" dirty="0"/>
          </a:p>
          <a:p>
            <a:r>
              <a:rPr lang="en-AU" b="1" dirty="0"/>
              <a:t>Rarefaction: </a:t>
            </a:r>
            <a:r>
              <a:rPr lang="en-AU" dirty="0"/>
              <a:t>the part of a longitudinal wave where particles are spread apart.</a:t>
            </a:r>
          </a:p>
          <a:p>
            <a:pPr marL="0" indent="0">
              <a:buNone/>
            </a:pPr>
            <a:endParaRPr lang="en-AU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9361307"/>
              </p:ext>
            </p:extLst>
          </p:nvPr>
        </p:nvGraphicFramePr>
        <p:xfrm>
          <a:off x="9514800" y="5071338"/>
          <a:ext cx="2605964" cy="137312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566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73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Parallel</a:t>
                      </a:r>
                      <a:r>
                        <a:rPr lang="en-AU" baseline="0" dirty="0"/>
                        <a:t>: extending in the same direction.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179312"/>
              </p:ext>
            </p:extLst>
          </p:nvPr>
        </p:nvGraphicFramePr>
        <p:xfrm>
          <a:off x="9514800" y="68400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Describe the motion of a particle</a:t>
                      </a:r>
                      <a:r>
                        <a:rPr lang="en-US" baseline="0" dirty="0"/>
                        <a:t> that is effected by a sound wave.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741708"/>
              </p:ext>
            </p:extLst>
          </p:nvPr>
        </p:nvGraphicFramePr>
        <p:xfrm>
          <a:off x="9514800" y="1791315"/>
          <a:ext cx="2605964" cy="100702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6949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Identify the sound</a:t>
                      </a:r>
                      <a:r>
                        <a:rPr lang="en-US" baseline="0" dirty="0"/>
                        <a:t> source in the image below.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647" y="3789474"/>
            <a:ext cx="6943725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7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9514799" y="4886554"/>
          <a:ext cx="2605965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Reminders: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/>
                        <a:t>Medium</a:t>
                      </a:r>
                      <a:r>
                        <a:rPr lang="en-US" baseline="0" dirty="0"/>
                        <a:t>: a substance through which a wave travels.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9514800" y="68400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 the medium that the sound is travelling though?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9514799" y="150306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Are</a:t>
                      </a:r>
                      <a:r>
                        <a:rPr lang="en-AU" baseline="0" dirty="0"/>
                        <a:t> the particles bunched together or spread out?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4161" y="149629"/>
            <a:ext cx="4596806" cy="25616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The image below shows the soundwave produced when someone calls your name. </a:t>
            </a:r>
          </a:p>
          <a:p>
            <a:pPr marL="0" indent="0">
              <a:buNone/>
            </a:pPr>
            <a:r>
              <a:rPr lang="en-AU" dirty="0"/>
              <a:t>Does the arrow of the sound wave show compression or rarefaction?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69477"/>
              </p:ext>
            </p:extLst>
          </p:nvPr>
        </p:nvGraphicFramePr>
        <p:xfrm>
          <a:off x="313883" y="863078"/>
          <a:ext cx="3533016" cy="4145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330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31577">
                <a:tc>
                  <a:txBody>
                    <a:bodyPr/>
                    <a:lstStyle/>
                    <a:p>
                      <a:r>
                        <a:rPr lang="en-AU" sz="2000" dirty="0"/>
                        <a:t>Identify compression and</a:t>
                      </a:r>
                      <a:r>
                        <a:rPr lang="en-AU" sz="2000" baseline="0" dirty="0"/>
                        <a:t> rarefaction in a sound wave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719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Identify the </a:t>
                      </a:r>
                      <a:r>
                        <a:rPr lang="en-AU" sz="2000" b="1" baseline="0" dirty="0"/>
                        <a:t>medium </a:t>
                      </a:r>
                      <a:r>
                        <a:rPr lang="en-AU" sz="2000" baseline="0" dirty="0"/>
                        <a:t>through which the sound is travelling.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Are the particles within a medium bunched together? </a:t>
                      </a:r>
                      <a:r>
                        <a:rPr lang="en-AU" sz="2000" b="1" baseline="0" dirty="0"/>
                        <a:t>compression</a:t>
                      </a: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Are the particles within the medium spread out? </a:t>
                      </a:r>
                      <a:r>
                        <a:rPr lang="en-AU" sz="2000" b="1" baseline="0" dirty="0"/>
                        <a:t>rarefaction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 txBox="1">
            <a:spLocks/>
          </p:cNvSpPr>
          <p:nvPr/>
        </p:nvSpPr>
        <p:spPr>
          <a:xfrm>
            <a:off x="4853763" y="3027264"/>
            <a:ext cx="4661036" cy="158194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rgbClr val="0070C0"/>
                </a:solidFill>
              </a:rPr>
              <a:t>The sound wave is travelling through _____. The particles _____, therefore the arrow shows an area of _______.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06" y="5133569"/>
            <a:ext cx="7877175" cy="1038225"/>
          </a:xfrm>
          <a:prstGeom prst="rect">
            <a:avLst/>
          </a:prstGeom>
        </p:spPr>
      </p:pic>
      <p:sp>
        <p:nvSpPr>
          <p:cNvPr id="14" name="Down Arrow 13"/>
          <p:cNvSpPr/>
          <p:nvPr/>
        </p:nvSpPr>
        <p:spPr>
          <a:xfrm rot="10800000">
            <a:off x="2987750" y="6063512"/>
            <a:ext cx="366823" cy="63263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156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15" grpId="0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5840" y="2057400"/>
            <a:ext cx="8274424" cy="2514600"/>
          </a:xfrm>
          <a:solidFill>
            <a:schemeClr val="bg1"/>
          </a:solidFill>
          <a:ln w="38100">
            <a:solidFill>
              <a:srgbClr val="7030A0"/>
            </a:solidFill>
          </a:ln>
        </p:spPr>
        <p:txBody>
          <a:bodyPr anchor="ctr">
            <a:normAutofit/>
          </a:bodyPr>
          <a:lstStyle/>
          <a:p>
            <a:r>
              <a:rPr lang="en-AU" dirty="0"/>
              <a:t>Properties of Waves</a:t>
            </a:r>
            <a:br>
              <a:rPr lang="en-AU" dirty="0"/>
            </a:br>
            <a:r>
              <a:rPr lang="en-AU" sz="2800" dirty="0"/>
              <a:t>Year 9 Physics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2963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2609"/>
            <a:ext cx="3590904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96108"/>
            <a:ext cx="4498548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9091702"/>
              </p:ext>
            </p:extLst>
          </p:nvPr>
        </p:nvGraphicFramePr>
        <p:xfrm>
          <a:off x="9514481" y="69246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Which 3 properties of waves</a:t>
                      </a:r>
                      <a:r>
                        <a:rPr lang="en-AU" baseline="0" dirty="0"/>
                        <a:t> will we be learning about today?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56355AD-F9E3-406A-AA51-BD8916277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72167"/>
            <a:ext cx="8332381" cy="1620000"/>
          </a:xfrm>
        </p:spPr>
        <p:txBody>
          <a:bodyPr>
            <a:normAutofit lnSpcReduction="10000"/>
          </a:bodyPr>
          <a:lstStyle/>
          <a:p>
            <a:r>
              <a:rPr lang="en-AU" dirty="0"/>
              <a:t>Describe amplitude, wavelength and frequency of a wave.</a:t>
            </a:r>
          </a:p>
          <a:p>
            <a:r>
              <a:rPr lang="en-AU" dirty="0"/>
              <a:t>Describe the effects that changing these properties have on a sound wave.</a:t>
            </a:r>
          </a:p>
        </p:txBody>
      </p:sp>
      <p:pic>
        <p:nvPicPr>
          <p:cNvPr id="8194" name="Picture 2" descr="Image result for violin and double ba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0707" y="2230913"/>
            <a:ext cx="3902958" cy="3910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56355AD-F9E3-406A-AA51-BD8916277243}"/>
              </a:ext>
            </a:extLst>
          </p:cNvPr>
          <p:cNvSpPr txBox="1">
            <a:spLocks/>
          </p:cNvSpPr>
          <p:nvPr/>
        </p:nvSpPr>
        <p:spPr>
          <a:xfrm>
            <a:off x="-1" y="2980883"/>
            <a:ext cx="7686261" cy="3160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Instruments come in a variety of sizes and shapes.</a:t>
            </a:r>
          </a:p>
          <a:p>
            <a:r>
              <a:rPr lang="en-AU" dirty="0"/>
              <a:t>Think-pair-share</a:t>
            </a:r>
          </a:p>
          <a:p>
            <a:pPr lvl="1"/>
            <a:r>
              <a:rPr lang="en-AU" sz="2800" dirty="0"/>
              <a:t>Which of these do you think would make the highest pitch sound?</a:t>
            </a:r>
          </a:p>
          <a:p>
            <a:pPr lvl="1"/>
            <a:r>
              <a:rPr lang="en-AU" sz="2800" dirty="0"/>
              <a:t>How would you make the volume of each instrument louder?</a:t>
            </a:r>
          </a:p>
        </p:txBody>
      </p:sp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 build="p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2252994"/>
              </p:ext>
            </p:extLst>
          </p:nvPr>
        </p:nvGraphicFramePr>
        <p:xfrm>
          <a:off x="9514800" y="68400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How are compressions</a:t>
                      </a:r>
                      <a:r>
                        <a:rPr lang="en-AU" baseline="0" dirty="0"/>
                        <a:t> represented? Why are they shown this way?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9889510"/>
              </p:ext>
            </p:extLst>
          </p:nvPr>
        </p:nvGraphicFramePr>
        <p:xfrm>
          <a:off x="9514800" y="1504517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</a:t>
                      </a:r>
                      <a:r>
                        <a:rPr lang="en-AU" baseline="0" dirty="0"/>
                        <a:t> are the factors that effect sound?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4"/>
            <a:ext cx="9514800" cy="5584113"/>
          </a:xfrm>
        </p:spPr>
        <p:txBody>
          <a:bodyPr>
            <a:normAutofit/>
          </a:bodyPr>
          <a:lstStyle/>
          <a:p>
            <a:r>
              <a:rPr lang="en-AU" dirty="0"/>
              <a:t>Sound waves are a type of </a:t>
            </a:r>
            <a:r>
              <a:rPr lang="en-AU" b="1" dirty="0"/>
              <a:t>longitudinal wave.</a:t>
            </a:r>
          </a:p>
          <a:p>
            <a:r>
              <a:rPr lang="en-AU" dirty="0"/>
              <a:t>These waves are often represented using dots or lines to show the compressions and rarefactions.</a:t>
            </a:r>
          </a:p>
          <a:p>
            <a:r>
              <a:rPr lang="en-AU" dirty="0"/>
              <a:t>They can also be represented using a single wavy line.</a:t>
            </a:r>
          </a:p>
          <a:p>
            <a:r>
              <a:rPr lang="en-AU" dirty="0"/>
              <a:t>Compressions are shown as peaks (areas of high density and increased pressure)</a:t>
            </a:r>
          </a:p>
          <a:p>
            <a:r>
              <a:rPr lang="en-AU" dirty="0"/>
              <a:t>Rarefactions are shown as					 troughs (areas of low						 density and low pressure)</a:t>
            </a:r>
          </a:p>
          <a:p>
            <a:r>
              <a:rPr lang="en-AU" dirty="0"/>
              <a:t>The dashed line shows the						 resting position of the						 particles.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4696440" y="3349942"/>
            <a:ext cx="7207010" cy="1205433"/>
            <a:chOff x="4696440" y="3349942"/>
            <a:chExt cx="7207010" cy="120543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2928"/>
            <a:stretch/>
          </p:blipFill>
          <p:spPr>
            <a:xfrm>
              <a:off x="4696440" y="3349942"/>
              <a:ext cx="7207010" cy="1205433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7714211" y="3458095"/>
              <a:ext cx="1069571" cy="38792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791797" y="3605041"/>
              <a:ext cx="753688" cy="38792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64"/>
          <a:stretch/>
        </p:blipFill>
        <p:spPr>
          <a:xfrm>
            <a:off x="4700649" y="4519352"/>
            <a:ext cx="7207010" cy="2082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72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Sound wave peaks and trough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5887" y="1929739"/>
            <a:ext cx="5585914" cy="2882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9978311"/>
              </p:ext>
            </p:extLst>
          </p:nvPr>
        </p:nvGraphicFramePr>
        <p:xfrm>
          <a:off x="9514800" y="5407207"/>
          <a:ext cx="2605964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/>
                        <a:t>Note: waves can be represented in a number of forms.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032461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How many factors affect the</a:t>
                      </a:r>
                      <a:r>
                        <a:rPr lang="en-AU" baseline="0" dirty="0"/>
                        <a:t> sounds we hear? 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8559835" cy="4351338"/>
          </a:xfrm>
        </p:spPr>
        <p:txBody>
          <a:bodyPr/>
          <a:lstStyle/>
          <a:p>
            <a:r>
              <a:rPr lang="en-AU" dirty="0"/>
              <a:t>When we hear a sound wave, the way that it sounds to us is determined by 3 factors of the sound wave.</a:t>
            </a:r>
          </a:p>
          <a:p>
            <a:r>
              <a:rPr lang="en-AU" dirty="0"/>
              <a:t>These are:</a:t>
            </a:r>
          </a:p>
          <a:p>
            <a:pPr lvl="1"/>
            <a:r>
              <a:rPr lang="en-AU" sz="2800" b="1" dirty="0"/>
              <a:t>Frequency</a:t>
            </a:r>
            <a:r>
              <a:rPr lang="en-AU" sz="2800" dirty="0"/>
              <a:t> of the wave</a:t>
            </a:r>
            <a:endParaRPr lang="en-AU" sz="2800" b="1" dirty="0"/>
          </a:p>
          <a:p>
            <a:pPr lvl="1"/>
            <a:r>
              <a:rPr lang="en-AU" sz="2800" b="1" dirty="0"/>
              <a:t>Wave length </a:t>
            </a:r>
            <a:r>
              <a:rPr lang="en-AU" sz="2800" dirty="0"/>
              <a:t>of the wave</a:t>
            </a:r>
          </a:p>
          <a:p>
            <a:pPr lvl="1"/>
            <a:r>
              <a:rPr lang="en-AU" sz="2800" b="1" dirty="0"/>
              <a:t>Amplitude </a:t>
            </a:r>
            <a:r>
              <a:rPr lang="en-AU" sz="2800" dirty="0"/>
              <a:t>of the wave</a:t>
            </a:r>
          </a:p>
          <a:p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1774315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0305683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 the frequency of</a:t>
                      </a:r>
                      <a:r>
                        <a:rPr lang="en-AU" baseline="0" dirty="0"/>
                        <a:t> a wave?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687851"/>
              </p:ext>
            </p:extLst>
          </p:nvPr>
        </p:nvGraphicFramePr>
        <p:xfrm>
          <a:off x="9514800" y="1277262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 the unit of measurement</a:t>
                      </a:r>
                      <a:r>
                        <a:rPr lang="en-AU" baseline="0" dirty="0"/>
                        <a:t> for frequency?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8559835" cy="4351338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Frequency</a:t>
            </a:r>
            <a:endParaRPr lang="en-AU" dirty="0"/>
          </a:p>
          <a:p>
            <a:r>
              <a:rPr lang="en-AU" dirty="0"/>
              <a:t>The number of waves cycles that pass a point every second.</a:t>
            </a:r>
          </a:p>
          <a:p>
            <a:r>
              <a:rPr lang="en-AU" dirty="0"/>
              <a:t>Frequency affects the pitch of a sound.</a:t>
            </a:r>
          </a:p>
          <a:p>
            <a:pPr lvl="1"/>
            <a:r>
              <a:rPr lang="en-AU" dirty="0"/>
              <a:t>High frequency = high pitch</a:t>
            </a:r>
          </a:p>
          <a:p>
            <a:pPr lvl="1"/>
            <a:r>
              <a:rPr lang="en-AU" dirty="0"/>
              <a:t>Low frequency = low pitch</a:t>
            </a:r>
          </a:p>
          <a:p>
            <a:r>
              <a:rPr lang="en-AU" dirty="0"/>
              <a:t>We give frequency the symbol </a:t>
            </a:r>
            <a:r>
              <a:rPr lang="en-AU" b="1" dirty="0"/>
              <a:t>f </a:t>
            </a:r>
            <a:r>
              <a:rPr lang="en-AU" dirty="0"/>
              <a:t>and it is measured in </a:t>
            </a:r>
            <a:r>
              <a:rPr lang="en-AU" b="1" dirty="0"/>
              <a:t>Hertz (Hz).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8384639"/>
              </p:ext>
            </p:extLst>
          </p:nvPr>
        </p:nvGraphicFramePr>
        <p:xfrm>
          <a:off x="9514800" y="2760444"/>
          <a:ext cx="2605964" cy="2103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Think-pair-share</a:t>
                      </a:r>
                    </a:p>
                    <a:p>
                      <a:r>
                        <a:rPr lang="en-AU" dirty="0"/>
                        <a:t>Which</a:t>
                      </a:r>
                      <a:r>
                        <a:rPr lang="en-AU" baseline="0" dirty="0"/>
                        <a:t> of the 3 sound waves would have the lower pitch? Which would have the highest pitch? Explain why.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1578" y="3851972"/>
            <a:ext cx="4133850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587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3583"/>
              </p:ext>
            </p:extLst>
          </p:nvPr>
        </p:nvGraphicFramePr>
        <p:xfrm>
          <a:off x="9514800" y="4960575"/>
          <a:ext cx="2605964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/>
                        <a:t>Crest - The highest point of a wave.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/>
                        <a:t>Trough – The lowest point of a wave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4442749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How</a:t>
                      </a:r>
                      <a:r>
                        <a:rPr lang="en-AU" baseline="0" dirty="0"/>
                        <a:t> do we measure the wavelength?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566553"/>
              </p:ext>
            </p:extLst>
          </p:nvPr>
        </p:nvGraphicFramePr>
        <p:xfrm>
          <a:off x="9514800" y="1269992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/>
                        <a:t>Which of these waves would be the lowest pitch?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09237"/>
            <a:ext cx="8559835" cy="4351338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Wavelength</a:t>
            </a:r>
            <a:endParaRPr lang="en-AU" dirty="0"/>
          </a:p>
          <a:p>
            <a:r>
              <a:rPr lang="en-AU" dirty="0"/>
              <a:t>The distance between two crests or two troughs of a wave.</a:t>
            </a:r>
          </a:p>
          <a:p>
            <a:pPr lvl="1"/>
            <a:r>
              <a:rPr lang="en-AU" dirty="0"/>
              <a:t>Crests correspond to areas of compression in a sound wave.</a:t>
            </a:r>
          </a:p>
          <a:p>
            <a:pPr lvl="1"/>
            <a:r>
              <a:rPr lang="en-AU" dirty="0"/>
              <a:t>Troughs correspond to areas of rarefaction in a sound wave.</a:t>
            </a:r>
          </a:p>
          <a:p>
            <a:r>
              <a:rPr lang="en-AU" dirty="0"/>
              <a:t>We give </a:t>
            </a:r>
            <a:r>
              <a:rPr lang="en-AU" b="1" dirty="0"/>
              <a:t>wavelength</a:t>
            </a:r>
            <a:r>
              <a:rPr lang="en-AU" dirty="0"/>
              <a:t> the symbol </a:t>
            </a:r>
            <a:r>
              <a:rPr lang="el-GR" b="1" dirty="0"/>
              <a:t>λ</a:t>
            </a:r>
            <a:r>
              <a:rPr lang="en-AU" dirty="0"/>
              <a:t> (the Greek letter “Lambda”) and the unit of measurement is </a:t>
            </a:r>
            <a:r>
              <a:rPr lang="en-AU" b="1" dirty="0"/>
              <a:t>meters (m).</a:t>
            </a:r>
          </a:p>
          <a:p>
            <a:pPr marL="0" indent="0">
              <a:buNone/>
            </a:pPr>
            <a:endParaRPr lang="en-AU" dirty="0"/>
          </a:p>
          <a:p>
            <a:endParaRPr lang="en-AU" b="1" dirty="0"/>
          </a:p>
        </p:txBody>
      </p:sp>
      <p:pic>
        <p:nvPicPr>
          <p:cNvPr id="4098" name="Picture 2" descr="Image result for short and long wavelengt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352" y="3673735"/>
            <a:ext cx="4128346" cy="3054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3850201"/>
              </p:ext>
            </p:extLst>
          </p:nvPr>
        </p:nvGraphicFramePr>
        <p:xfrm>
          <a:off x="9514800" y="2745905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Think-pair-share</a:t>
                      </a:r>
                      <a:r>
                        <a:rPr lang="en-AU" baseline="0" dirty="0"/>
                        <a:t>: How is wavelength related to the frequency (pitch) of a sound wave?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722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6347</TotalTime>
  <Words>1487</Words>
  <Application>Microsoft Macintosh PowerPoint</Application>
  <PresentationFormat>Widescreen</PresentationFormat>
  <Paragraphs>194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Properties of Waves Year 9 Physics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FOSTER Jasmine [Cecil Andrews College]</cp:lastModifiedBy>
  <cp:revision>60</cp:revision>
  <dcterms:created xsi:type="dcterms:W3CDTF">2018-02-20T13:07:19Z</dcterms:created>
  <dcterms:modified xsi:type="dcterms:W3CDTF">2021-06-09T03:05:01Z</dcterms:modified>
</cp:coreProperties>
</file>